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2.xml" ContentType="application/vnd.openxmlformats-officedocument.presentationml.tags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8" r:id="rId1"/>
  </p:sldMasterIdLst>
  <p:notesMasterIdLst>
    <p:notesMasterId r:id="rId22"/>
  </p:notesMasterIdLst>
  <p:sldIdLst>
    <p:sldId id="291" r:id="rId2"/>
    <p:sldId id="333" r:id="rId3"/>
    <p:sldId id="261" r:id="rId4"/>
    <p:sldId id="373" r:id="rId5"/>
    <p:sldId id="317" r:id="rId6"/>
    <p:sldId id="405" r:id="rId7"/>
    <p:sldId id="372" r:id="rId8"/>
    <p:sldId id="488" r:id="rId9"/>
    <p:sldId id="324" r:id="rId10"/>
    <p:sldId id="497" r:id="rId11"/>
    <p:sldId id="406" r:id="rId12"/>
    <p:sldId id="375" r:id="rId13"/>
    <p:sldId id="257" r:id="rId14"/>
    <p:sldId id="494" r:id="rId15"/>
    <p:sldId id="492" r:id="rId16"/>
    <p:sldId id="495" r:id="rId17"/>
    <p:sldId id="496" r:id="rId18"/>
    <p:sldId id="407" r:id="rId19"/>
    <p:sldId id="490" r:id="rId20"/>
    <p:sldId id="408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50" userDrawn="1">
          <p15:clr>
            <a:srgbClr val="A4A3A4"/>
          </p15:clr>
        </p15:guide>
        <p15:guide id="2" pos="52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018694"/>
    <a:srgbClr val="FFBF53"/>
    <a:srgbClr val="C65885"/>
    <a:srgbClr val="B28A35"/>
    <a:srgbClr val="E4C874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3" autoAdjust="0"/>
    <p:restoredTop sz="91052" autoAdjust="0"/>
  </p:normalViewPr>
  <p:slideViewPr>
    <p:cSldViewPr showGuides="1">
      <p:cViewPr varScale="1">
        <p:scale>
          <a:sx n="114" d="100"/>
          <a:sy n="114" d="100"/>
        </p:scale>
        <p:origin x="1536" y="168"/>
      </p:cViewPr>
      <p:guideLst>
        <p:guide orient="horz" pos="2750"/>
        <p:guide pos="522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339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36号-孙新恒宋楷体" panose="02000000000000000000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36号-孙新恒宋楷体" panose="02000000000000000000" pitchFamily="2" charset="-122"/>
              </a:defRPr>
            </a:lvl1pPr>
          </a:lstStyle>
          <a:p>
            <a:fld id="{45501A41-A85B-4BA3-A58B-5DF29B5ACF29}" type="datetimeFigureOut">
              <a:rPr lang="zh-CN" altLang="en-US" smtClean="0"/>
              <a:pPr/>
              <a:t>2021/6/16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36号-孙新恒宋楷体" panose="02000000000000000000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36号-孙新恒宋楷体" panose="02000000000000000000" pitchFamily="2" charset="-122"/>
              </a:defRPr>
            </a:lvl1pPr>
          </a:lstStyle>
          <a:p>
            <a:fld id="{DC788F8D-94BC-43CD-A0DF-0660451385C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36号-孙新恒宋楷体" panose="02000000000000000000" pitchFamily="2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36号-孙新恒宋楷体" panose="02000000000000000000" pitchFamily="2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36号-孙新恒宋楷体" panose="02000000000000000000" pitchFamily="2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36号-孙新恒宋楷体" panose="02000000000000000000" pitchFamily="2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36号-孙新恒宋楷体" panose="02000000000000000000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7EA0CD96-D7A5-4157-8C31-734B09A759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F731FBC5-33A8-41E0-A44B-9DD8416F81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模板来自于 </a:t>
            </a:r>
            <a:r>
              <a:rPr lang="en-US" altLang="zh-CN"/>
              <a:t>http://docer.wps.cn</a:t>
            </a:r>
          </a:p>
        </p:txBody>
      </p:sp>
      <p:sp>
        <p:nvSpPr>
          <p:cNvPr id="6148" name="灯片编号占位符 3">
            <a:extLst>
              <a:ext uri="{FF2B5EF4-FFF2-40B4-BE49-F238E27FC236}">
                <a16:creationId xmlns:a16="http://schemas.microsoft.com/office/drawing/2014/main" id="{439FDE95-B827-4298-B444-E13E7EECC3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B1936BCD-8FDD-4C3F-AF65-2404F1E6D3E0}" type="slidenum">
              <a:rPr lang="zh-CN" altLang="en-US" smtClean="0">
                <a:latin typeface="字魂36号-孙新恒宋楷体" panose="02000000000000000000" pitchFamily="2" charset="-122"/>
              </a:rPr>
              <a:pPr/>
              <a:t>13</a:t>
            </a:fld>
            <a:endParaRPr lang="zh-CN" altLang="en-US">
              <a:latin typeface="字魂36号-孙新恒宋楷体" panose="02000000000000000000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353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7EA0CD96-D7A5-4157-8C31-734B09A759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F731FBC5-33A8-41E0-A44B-9DD8416F81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模板来自于 </a:t>
            </a:r>
            <a:r>
              <a:rPr lang="en-US" altLang="zh-CN"/>
              <a:t>http://docer.wps.cn</a:t>
            </a:r>
          </a:p>
        </p:txBody>
      </p:sp>
      <p:sp>
        <p:nvSpPr>
          <p:cNvPr id="6148" name="灯片编号占位符 3">
            <a:extLst>
              <a:ext uri="{FF2B5EF4-FFF2-40B4-BE49-F238E27FC236}">
                <a16:creationId xmlns:a16="http://schemas.microsoft.com/office/drawing/2014/main" id="{439FDE95-B827-4298-B444-E13E7EECC3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B1936BCD-8FDD-4C3F-AF65-2404F1E6D3E0}" type="slidenum">
              <a:rPr lang="zh-CN" altLang="en-US" smtClean="0">
                <a:latin typeface="字魂36号-孙新恒宋楷体" panose="02000000000000000000" pitchFamily="2" charset="-122"/>
              </a:rPr>
              <a:pPr/>
              <a:t>15</a:t>
            </a:fld>
            <a:endParaRPr lang="zh-CN" altLang="en-US">
              <a:latin typeface="字魂36号-孙新恒宋楷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31877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7EA0CD96-D7A5-4157-8C31-734B09A759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F731FBC5-33A8-41E0-A44B-9DD8416F81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模板来自于 </a:t>
            </a:r>
            <a:r>
              <a:rPr lang="en-US" altLang="zh-CN"/>
              <a:t>http://docer.wps.cn</a:t>
            </a:r>
          </a:p>
        </p:txBody>
      </p:sp>
      <p:sp>
        <p:nvSpPr>
          <p:cNvPr id="6148" name="灯片编号占位符 3">
            <a:extLst>
              <a:ext uri="{FF2B5EF4-FFF2-40B4-BE49-F238E27FC236}">
                <a16:creationId xmlns:a16="http://schemas.microsoft.com/office/drawing/2014/main" id="{439FDE95-B827-4298-B444-E13E7EECC3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B1936BCD-8FDD-4C3F-AF65-2404F1E6D3E0}" type="slidenum">
              <a:rPr lang="zh-CN" altLang="en-US" smtClean="0">
                <a:latin typeface="字魂36号-孙新恒宋楷体" panose="02000000000000000000" pitchFamily="2" charset="-122"/>
              </a:rPr>
              <a:pPr/>
              <a:t>17</a:t>
            </a:fld>
            <a:endParaRPr lang="zh-CN" altLang="en-US">
              <a:latin typeface="字魂36号-孙新恒宋楷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6361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527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440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ACECF-13A4-49C3-B819-E09F9EC134D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942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ACECF-13A4-49C3-B819-E09F9EC134DA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609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ACECF-13A4-49C3-B819-E09F9EC134DA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468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162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ACECF-13A4-49C3-B819-E09F9EC134DA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071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27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16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619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2EF6B41-88A1-4868-A948-DF850E558A65}"/>
              </a:ext>
            </a:extLst>
          </p:cNvPr>
          <p:cNvSpPr/>
          <p:nvPr userDrawn="1"/>
        </p:nvSpPr>
        <p:spPr>
          <a:xfrm>
            <a:off x="0" y="6750893"/>
            <a:ext cx="2339025" cy="1166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C47C20-28CB-46E2-A564-50E968626FDD}"/>
              </a:ext>
            </a:extLst>
          </p:cNvPr>
          <p:cNvSpPr/>
          <p:nvPr userDrawn="1"/>
        </p:nvSpPr>
        <p:spPr>
          <a:xfrm>
            <a:off x="2266979" y="6750893"/>
            <a:ext cx="2339025" cy="1166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70AD056-6F46-43E1-93FD-7B4DD0514945}"/>
              </a:ext>
            </a:extLst>
          </p:cNvPr>
          <p:cNvSpPr/>
          <p:nvPr userDrawn="1"/>
        </p:nvSpPr>
        <p:spPr>
          <a:xfrm>
            <a:off x="4533958" y="6750893"/>
            <a:ext cx="2339025" cy="1166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C5D9CEE-75E6-43BC-832E-7220D32C3CFF}"/>
              </a:ext>
            </a:extLst>
          </p:cNvPr>
          <p:cNvSpPr/>
          <p:nvPr userDrawn="1"/>
        </p:nvSpPr>
        <p:spPr>
          <a:xfrm>
            <a:off x="6800938" y="6750893"/>
            <a:ext cx="2339025" cy="1166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0054757"/>
      </p:ext>
    </p:extLst>
  </p:cSld>
  <p:clrMapOvr>
    <a:masterClrMapping/>
  </p:clrMapOvr>
  <p:transition advClick="0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6750893"/>
            <a:ext cx="2339025" cy="1166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266979" y="6750893"/>
            <a:ext cx="2339025" cy="1166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4533958" y="6750893"/>
            <a:ext cx="2339025" cy="1166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6800938" y="6750893"/>
            <a:ext cx="2339025" cy="1166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7449257"/>
      </p:ext>
    </p:extLst>
  </p:cSld>
  <p:clrMapOvr>
    <a:masterClrMapping/>
  </p:clrMapOvr>
  <p:transition advClick="0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196589E-C662-4067-8B59-2BA1A25F9896}"/>
              </a:ext>
            </a:extLst>
          </p:cNvPr>
          <p:cNvSpPr/>
          <p:nvPr userDrawn="1"/>
        </p:nvSpPr>
        <p:spPr>
          <a:xfrm>
            <a:off x="0" y="6750893"/>
            <a:ext cx="2339025" cy="1166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19C6DF-9203-4BD8-8F75-A342376967EE}"/>
              </a:ext>
            </a:extLst>
          </p:cNvPr>
          <p:cNvSpPr/>
          <p:nvPr userDrawn="1"/>
        </p:nvSpPr>
        <p:spPr>
          <a:xfrm>
            <a:off x="2266979" y="6750893"/>
            <a:ext cx="2339025" cy="1166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220AED-09E3-479B-B913-95A5CA92B185}"/>
              </a:ext>
            </a:extLst>
          </p:cNvPr>
          <p:cNvSpPr/>
          <p:nvPr userDrawn="1"/>
        </p:nvSpPr>
        <p:spPr>
          <a:xfrm>
            <a:off x="4533958" y="6750893"/>
            <a:ext cx="2339025" cy="1166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9795800-D687-4EE0-872D-7427A782940A}"/>
              </a:ext>
            </a:extLst>
          </p:cNvPr>
          <p:cNvSpPr/>
          <p:nvPr userDrawn="1"/>
        </p:nvSpPr>
        <p:spPr>
          <a:xfrm>
            <a:off x="6800938" y="6750893"/>
            <a:ext cx="2339025" cy="1166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2741471"/>
      </p:ext>
    </p:extLst>
  </p:cSld>
  <p:clrMapOvr>
    <a:masterClrMapping/>
  </p:clrMapOvr>
  <p:transition advClick="0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0DDB6-18CF-4DD7-9B81-6B90BDF65C7A}" type="datetimeFigureOut">
              <a:rPr lang="zh-CN" altLang="en-US" smtClean="0"/>
              <a:t>2021/6/16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C6D4E-2A75-4604-9EA9-B4582553B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832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383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14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6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60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79865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22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60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88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transition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等腰三角形 40"/>
          <p:cNvSpPr/>
          <p:nvPr/>
        </p:nvSpPr>
        <p:spPr>
          <a:xfrm>
            <a:off x="1661620" y="1831709"/>
            <a:ext cx="1349799" cy="1349799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321944" y="1767154"/>
            <a:ext cx="2352025" cy="2201883"/>
          </a:xfrm>
          <a:prstGeom prst="triangle">
            <a:avLst>
              <a:gd name="adj" fmla="val 49516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321944" y="3679485"/>
            <a:ext cx="674899" cy="674899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8" name="等腰三角形 47"/>
          <p:cNvSpPr/>
          <p:nvPr/>
        </p:nvSpPr>
        <p:spPr>
          <a:xfrm>
            <a:off x="2613229" y="3267024"/>
            <a:ext cx="593911" cy="593911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3" name="等腰三角形 62"/>
          <p:cNvSpPr/>
          <p:nvPr/>
        </p:nvSpPr>
        <p:spPr>
          <a:xfrm>
            <a:off x="2070781" y="3711030"/>
            <a:ext cx="674900" cy="674900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330200" dist="203200" dir="2700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4" name="等腰三角形 63"/>
          <p:cNvSpPr/>
          <p:nvPr/>
        </p:nvSpPr>
        <p:spPr>
          <a:xfrm>
            <a:off x="2910184" y="2735188"/>
            <a:ext cx="337450" cy="33745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6" name="等腰三角形 65"/>
          <p:cNvSpPr/>
          <p:nvPr/>
        </p:nvSpPr>
        <p:spPr>
          <a:xfrm>
            <a:off x="2064343" y="1767154"/>
            <a:ext cx="1197599" cy="1197599"/>
          </a:xfrm>
          <a:prstGeom prst="triangl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8" name="等腰三角形 67"/>
          <p:cNvSpPr/>
          <p:nvPr/>
        </p:nvSpPr>
        <p:spPr>
          <a:xfrm>
            <a:off x="1946037" y="4048479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9" name="等腰三角形 68"/>
          <p:cNvSpPr/>
          <p:nvPr/>
        </p:nvSpPr>
        <p:spPr>
          <a:xfrm>
            <a:off x="946226" y="2042827"/>
            <a:ext cx="168725" cy="168725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0" name="等腰三角形 69"/>
          <p:cNvSpPr/>
          <p:nvPr/>
        </p:nvSpPr>
        <p:spPr>
          <a:xfrm flipH="1">
            <a:off x="448918" y="4498789"/>
            <a:ext cx="142986" cy="142986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2" name="等腰三角形 71"/>
          <p:cNvSpPr/>
          <p:nvPr/>
        </p:nvSpPr>
        <p:spPr>
          <a:xfrm>
            <a:off x="209157" y="3351771"/>
            <a:ext cx="338878" cy="338878"/>
          </a:xfrm>
          <a:prstGeom prst="triangl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3" name="矩形 4"/>
          <p:cNvSpPr>
            <a:spLocks noChangeArrowheads="1"/>
          </p:cNvSpPr>
          <p:nvPr/>
        </p:nvSpPr>
        <p:spPr bwMode="auto">
          <a:xfrm>
            <a:off x="516818" y="2686069"/>
            <a:ext cx="1942208" cy="78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4499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2021</a:t>
            </a:r>
            <a:endParaRPr lang="zh-CN" altLang="en-US" sz="4499" b="1" dirty="0">
              <a:solidFill>
                <a:schemeClr val="bg1"/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4" name="矩形 4"/>
          <p:cNvSpPr>
            <a:spLocks noChangeArrowheads="1"/>
          </p:cNvSpPr>
          <p:nvPr/>
        </p:nvSpPr>
        <p:spPr bwMode="auto">
          <a:xfrm>
            <a:off x="362353" y="3333972"/>
            <a:ext cx="23216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Hardware</a:t>
            </a:r>
          </a:p>
          <a:p>
            <a:pPr algn="ctr"/>
            <a:r>
              <a:rPr lang="en-US" altLang="zh-CN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Design</a:t>
            </a:r>
          </a:p>
        </p:txBody>
      </p:sp>
      <p:sp>
        <p:nvSpPr>
          <p:cNvPr id="75" name="等腰三角形 74"/>
          <p:cNvSpPr/>
          <p:nvPr/>
        </p:nvSpPr>
        <p:spPr>
          <a:xfrm>
            <a:off x="186964" y="1852257"/>
            <a:ext cx="809880" cy="809880"/>
          </a:xfrm>
          <a:prstGeom prst="triangl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1" name="等腰三角形 70"/>
          <p:cNvSpPr/>
          <p:nvPr/>
        </p:nvSpPr>
        <p:spPr>
          <a:xfrm>
            <a:off x="365028" y="2804101"/>
            <a:ext cx="366014" cy="366014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5" name="等腰三角形 64"/>
          <p:cNvSpPr/>
          <p:nvPr/>
        </p:nvSpPr>
        <p:spPr>
          <a:xfrm>
            <a:off x="537997" y="2241293"/>
            <a:ext cx="337450" cy="337450"/>
          </a:xfrm>
          <a:prstGeom prst="triangl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30" name="TextBox 51"/>
          <p:cNvSpPr txBox="1"/>
          <p:nvPr/>
        </p:nvSpPr>
        <p:spPr>
          <a:xfrm>
            <a:off x="3378160" y="3148708"/>
            <a:ext cx="6183744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399" b="1" dirty="0">
                <a:solidFill>
                  <a:srgbClr val="018694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硬件课设答辩</a:t>
            </a:r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4B862130-E554-40AE-ADA4-F5207F670EA0}"/>
              </a:ext>
            </a:extLst>
          </p:cNvPr>
          <p:cNvSpPr/>
          <p:nvPr/>
        </p:nvSpPr>
        <p:spPr>
          <a:xfrm>
            <a:off x="613023" y="3764290"/>
            <a:ext cx="809880" cy="809880"/>
          </a:xfrm>
          <a:prstGeom prst="triangle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4" name="等腰三角形 23">
            <a:extLst>
              <a:ext uri="{FF2B5EF4-FFF2-40B4-BE49-F238E27FC236}">
                <a16:creationId xmlns:a16="http://schemas.microsoft.com/office/drawing/2014/main" id="{1EF56B0D-2220-42D7-B9E5-FF6219540CBC}"/>
              </a:ext>
            </a:extLst>
          </p:cNvPr>
          <p:cNvSpPr/>
          <p:nvPr/>
        </p:nvSpPr>
        <p:spPr>
          <a:xfrm>
            <a:off x="2061806" y="3825710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EB471EB5-5A98-4630-B994-DE15052E4865}"/>
              </a:ext>
            </a:extLst>
          </p:cNvPr>
          <p:cNvSpPr/>
          <p:nvPr/>
        </p:nvSpPr>
        <p:spPr>
          <a:xfrm>
            <a:off x="513090" y="4059130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5C1BB27-5C5C-42AA-B94A-D26B4695839E}"/>
              </a:ext>
            </a:extLst>
          </p:cNvPr>
          <p:cNvSpPr txBox="1"/>
          <p:nvPr/>
        </p:nvSpPr>
        <p:spPr>
          <a:xfrm>
            <a:off x="4139118" y="438592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字魂36号-孙新恒宋楷体" panose="02000000000000000000" pitchFamily="2" charset="-122"/>
              </a:rPr>
              <a:t>汇报人：冯子健</a:t>
            </a:r>
          </a:p>
        </p:txBody>
      </p:sp>
    </p:spTree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620"/>
                            </p:stCondLst>
                            <p:childTnLst>
                              <p:par>
                                <p:cTn id="9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140"/>
                            </p:stCondLst>
                            <p:childTnLst>
                              <p:par>
                                <p:cTn id="10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764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6" grpId="0" animBg="1"/>
      <p:bldP spid="47" grpId="0" animBg="1"/>
      <p:bldP spid="48" grpId="0" animBg="1"/>
      <p:bldP spid="63" grpId="0" animBg="1"/>
      <p:bldP spid="64" grpId="0" animBg="1"/>
      <p:bldP spid="66" grpId="0" animBg="1"/>
      <p:bldP spid="68" grpId="0" animBg="1"/>
      <p:bldP spid="69" grpId="0" animBg="1"/>
      <p:bldP spid="70" grpId="0" animBg="1"/>
      <p:bldP spid="72" grpId="0" animBg="1"/>
      <p:bldP spid="73" grpId="0" bldLvl="0" autoUpdateAnimBg="0"/>
      <p:bldP spid="74" grpId="0" bldLvl="0" autoUpdateAnimBg="0"/>
      <p:bldP spid="75" grpId="0" animBg="1"/>
      <p:bldP spid="71" grpId="0" animBg="1"/>
      <p:bldP spid="65" grpId="0" animBg="1"/>
      <p:bldP spid="30" grpId="0"/>
      <p:bldP spid="23" grpId="0" animBg="1"/>
      <p:bldP spid="24" grpId="0" animBg="1"/>
      <p:bldP spid="25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B296111A-D182-4518-A7FD-41B3D73C97AF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EF6FCEA-D3CE-4E0E-9444-ADC7CA979FE2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23450BD-0C75-41C3-963C-7A6B7F78A393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5F9527A2-7F37-4DF8-8D60-AB0EAE08C034}"/>
              </a:ext>
            </a:extLst>
          </p:cNvPr>
          <p:cNvSpPr txBox="1"/>
          <p:nvPr/>
        </p:nvSpPr>
        <p:spPr>
          <a:xfrm>
            <a:off x="1416575" y="995891"/>
            <a:ext cx="2608406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机械结构的总体设计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5AF4477-89DD-487A-9115-7E9C242CD6D3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66C5AE09-AFAA-6D4F-B7A2-069B873BF798}"/>
              </a:ext>
            </a:extLst>
          </p:cNvPr>
          <p:cNvSpPr txBox="1"/>
          <p:nvPr/>
        </p:nvSpPr>
        <p:spPr>
          <a:xfrm>
            <a:off x="961493" y="213285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喂食机械结构</a:t>
            </a:r>
          </a:p>
        </p:txBody>
      </p:sp>
      <p:pic>
        <p:nvPicPr>
          <p:cNvPr id="4" name="图片 3" descr="图片包含 工程绘图&#10;&#10;描述已自动生成">
            <a:extLst>
              <a:ext uri="{FF2B5EF4-FFF2-40B4-BE49-F238E27FC236}">
                <a16:creationId xmlns:a16="http://schemas.microsoft.com/office/drawing/2014/main" id="{2C432166-C366-D14E-9135-C3BC5B67D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43298" y="1541478"/>
            <a:ext cx="3506893" cy="353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65667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92F7B3F-9938-4933-982B-60EA06C6AE3A}"/>
              </a:ext>
            </a:extLst>
          </p:cNvPr>
          <p:cNvSpPr/>
          <p:nvPr/>
        </p:nvSpPr>
        <p:spPr>
          <a:xfrm>
            <a:off x="1" y="2768518"/>
            <a:ext cx="9144000" cy="323156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E23B22A-4C7B-4C32-A8B9-5F625AB91508}"/>
              </a:ext>
            </a:extLst>
          </p:cNvPr>
          <p:cNvGrpSpPr/>
          <p:nvPr/>
        </p:nvGrpSpPr>
        <p:grpSpPr>
          <a:xfrm>
            <a:off x="3925019" y="2025639"/>
            <a:ext cx="1293962" cy="1298039"/>
            <a:chOff x="6609209" y="790981"/>
            <a:chExt cx="2301875" cy="2308226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0F873705-8AEC-4988-8F31-3A9AEAFD0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9209" y="790981"/>
              <a:ext cx="2301875" cy="230822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srgbClr val="0070C0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52982A9-A1FE-4C6F-9B8C-71781735BC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3034" y="914806"/>
              <a:ext cx="2054225" cy="2058988"/>
            </a:xfrm>
            <a:custGeom>
              <a:avLst/>
              <a:gdLst>
                <a:gd name="T0" fmla="*/ 1653 w 3306"/>
                <a:gd name="T1" fmla="*/ 0 h 3306"/>
                <a:gd name="T2" fmla="*/ 3306 w 3306"/>
                <a:gd name="T3" fmla="*/ 1653 h 3306"/>
                <a:gd name="T4" fmla="*/ 1653 w 3306"/>
                <a:gd name="T5" fmla="*/ 3306 h 3306"/>
                <a:gd name="T6" fmla="*/ 0 w 3306"/>
                <a:gd name="T7" fmla="*/ 1653 h 3306"/>
                <a:gd name="T8" fmla="*/ 1653 w 3306"/>
                <a:gd name="T9" fmla="*/ 0 h 3306"/>
                <a:gd name="T10" fmla="*/ 1653 w 3306"/>
                <a:gd name="T11" fmla="*/ 112 h 3306"/>
                <a:gd name="T12" fmla="*/ 3193 w 3306"/>
                <a:gd name="T13" fmla="*/ 1653 h 3306"/>
                <a:gd name="T14" fmla="*/ 1653 w 3306"/>
                <a:gd name="T15" fmla="*/ 3193 h 3306"/>
                <a:gd name="T16" fmla="*/ 112 w 3306"/>
                <a:gd name="T17" fmla="*/ 1653 h 3306"/>
                <a:gd name="T18" fmla="*/ 1653 w 3306"/>
                <a:gd name="T19" fmla="*/ 112 h 3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06" h="3306">
                  <a:moveTo>
                    <a:pt x="1653" y="0"/>
                  </a:moveTo>
                  <a:cubicBezTo>
                    <a:pt x="2565" y="0"/>
                    <a:pt x="3306" y="740"/>
                    <a:pt x="3306" y="1653"/>
                  </a:cubicBezTo>
                  <a:cubicBezTo>
                    <a:pt x="3306" y="2565"/>
                    <a:pt x="2565" y="3306"/>
                    <a:pt x="1653" y="3306"/>
                  </a:cubicBezTo>
                  <a:cubicBezTo>
                    <a:pt x="740" y="3306"/>
                    <a:pt x="0" y="2565"/>
                    <a:pt x="0" y="1653"/>
                  </a:cubicBezTo>
                  <a:cubicBezTo>
                    <a:pt x="0" y="740"/>
                    <a:pt x="740" y="0"/>
                    <a:pt x="1653" y="0"/>
                  </a:cubicBezTo>
                  <a:close/>
                  <a:moveTo>
                    <a:pt x="1653" y="112"/>
                  </a:moveTo>
                  <a:cubicBezTo>
                    <a:pt x="2503" y="112"/>
                    <a:pt x="3193" y="802"/>
                    <a:pt x="3193" y="1653"/>
                  </a:cubicBezTo>
                  <a:cubicBezTo>
                    <a:pt x="3193" y="2503"/>
                    <a:pt x="2503" y="3193"/>
                    <a:pt x="1653" y="3193"/>
                  </a:cubicBezTo>
                  <a:cubicBezTo>
                    <a:pt x="802" y="3193"/>
                    <a:pt x="112" y="2503"/>
                    <a:pt x="112" y="1653"/>
                  </a:cubicBezTo>
                  <a:cubicBezTo>
                    <a:pt x="112" y="802"/>
                    <a:pt x="802" y="112"/>
                    <a:pt x="1653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prstClr val="black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</p:grpSp>
      <p:sp>
        <p:nvSpPr>
          <p:cNvPr id="13" name="TextBox 19">
            <a:extLst>
              <a:ext uri="{FF2B5EF4-FFF2-40B4-BE49-F238E27FC236}">
                <a16:creationId xmlns:a16="http://schemas.microsoft.com/office/drawing/2014/main" id="{69C8F50D-B3F1-4072-8F9B-036711F2A105}"/>
              </a:ext>
            </a:extLst>
          </p:cNvPr>
          <p:cNvSpPr txBox="1"/>
          <p:nvPr/>
        </p:nvSpPr>
        <p:spPr>
          <a:xfrm>
            <a:off x="4293257" y="2214017"/>
            <a:ext cx="692652" cy="1169467"/>
          </a:xfrm>
          <a:prstGeom prst="rect">
            <a:avLst/>
          </a:prstGeom>
          <a:noFill/>
        </p:spPr>
        <p:txBody>
          <a:bodyPr wrap="none" lIns="61195" tIns="30597" rIns="61195" bIns="30597" rtlCol="0">
            <a:spAutoFit/>
          </a:bodyPr>
          <a:lstStyle/>
          <a:p>
            <a:pPr>
              <a:defRPr/>
            </a:pPr>
            <a:r>
              <a:rPr lang="en-US" altLang="zh-CN" sz="7198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3</a:t>
            </a:r>
            <a:endParaRPr lang="zh-CN" altLang="en-US" sz="7198" b="1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3CA30E65-8F7D-4B92-AC6C-2EE61D5C944B}"/>
              </a:ext>
            </a:extLst>
          </p:cNvPr>
          <p:cNvSpPr txBox="1"/>
          <p:nvPr/>
        </p:nvSpPr>
        <p:spPr>
          <a:xfrm>
            <a:off x="2197751" y="3605544"/>
            <a:ext cx="4660360" cy="559613"/>
          </a:xfrm>
          <a:prstGeom prst="rect">
            <a:avLst/>
          </a:prstGeom>
          <a:noFill/>
        </p:spPr>
        <p:txBody>
          <a:bodyPr wrap="square" lIns="51408" tIns="25704" rIns="51408" bIns="25704" rtlCol="0">
            <a:spAutoFit/>
          </a:bodyPr>
          <a:lstStyle/>
          <a:p>
            <a:pPr algn="dist">
              <a:defRPr/>
            </a:pPr>
            <a:r>
              <a:rPr lang="zh-CN" altLang="en-US" sz="3299" b="1" dirty="0">
                <a:solidFill>
                  <a:prstClr val="white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详细设计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644AC6A-4347-47FE-B5FD-FA4F0783C203}"/>
              </a:ext>
            </a:extLst>
          </p:cNvPr>
          <p:cNvCxnSpPr>
            <a:cxnSpLocks/>
          </p:cNvCxnSpPr>
          <p:nvPr/>
        </p:nvCxnSpPr>
        <p:spPr bwMode="auto">
          <a:xfrm>
            <a:off x="2197751" y="4379728"/>
            <a:ext cx="46603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26444987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54">
            <a:extLst>
              <a:ext uri="{FF2B5EF4-FFF2-40B4-BE49-F238E27FC236}">
                <a16:creationId xmlns:a16="http://schemas.microsoft.com/office/drawing/2014/main" id="{6007E4D6-D1B0-4EC2-A7EC-A8B02B20DBDE}"/>
              </a:ext>
            </a:extLst>
          </p:cNvPr>
          <p:cNvSpPr txBox="1"/>
          <p:nvPr/>
        </p:nvSpPr>
        <p:spPr>
          <a:xfrm>
            <a:off x="1282362" y="3059954"/>
            <a:ext cx="4764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050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75%</a:t>
            </a:r>
          </a:p>
        </p:txBody>
      </p:sp>
      <p:sp>
        <p:nvSpPr>
          <p:cNvPr id="36" name="TextBox 55">
            <a:extLst>
              <a:ext uri="{FF2B5EF4-FFF2-40B4-BE49-F238E27FC236}">
                <a16:creationId xmlns:a16="http://schemas.microsoft.com/office/drawing/2014/main" id="{9A340FBA-C530-405F-853D-9A70322731EA}"/>
              </a:ext>
            </a:extLst>
          </p:cNvPr>
          <p:cNvSpPr txBox="1"/>
          <p:nvPr/>
        </p:nvSpPr>
        <p:spPr>
          <a:xfrm>
            <a:off x="1233867" y="4674021"/>
            <a:ext cx="4764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050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90%</a:t>
            </a:r>
          </a:p>
        </p:txBody>
      </p:sp>
      <p:sp>
        <p:nvSpPr>
          <p:cNvPr id="37" name="TextBox 56">
            <a:extLst>
              <a:ext uri="{FF2B5EF4-FFF2-40B4-BE49-F238E27FC236}">
                <a16:creationId xmlns:a16="http://schemas.microsoft.com/office/drawing/2014/main" id="{5A1C3F9A-6BB7-43DB-A42F-4F26B4630436}"/>
              </a:ext>
            </a:extLst>
          </p:cNvPr>
          <p:cNvSpPr txBox="1"/>
          <p:nvPr/>
        </p:nvSpPr>
        <p:spPr>
          <a:xfrm>
            <a:off x="5030399" y="4674021"/>
            <a:ext cx="4764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050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70%</a:t>
            </a:r>
          </a:p>
        </p:txBody>
      </p:sp>
      <p:sp>
        <p:nvSpPr>
          <p:cNvPr id="38" name="TextBox 57">
            <a:extLst>
              <a:ext uri="{FF2B5EF4-FFF2-40B4-BE49-F238E27FC236}">
                <a16:creationId xmlns:a16="http://schemas.microsoft.com/office/drawing/2014/main" id="{76FB744F-91E1-4AB6-98B9-DFFE99DD01A8}"/>
              </a:ext>
            </a:extLst>
          </p:cNvPr>
          <p:cNvSpPr txBox="1"/>
          <p:nvPr/>
        </p:nvSpPr>
        <p:spPr>
          <a:xfrm>
            <a:off x="5046465" y="3061598"/>
            <a:ext cx="4764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050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55%</a:t>
            </a:r>
          </a:p>
        </p:txBody>
      </p:sp>
      <p:sp>
        <p:nvSpPr>
          <p:cNvPr id="42" name="TextBox 61">
            <a:extLst>
              <a:ext uri="{FF2B5EF4-FFF2-40B4-BE49-F238E27FC236}">
                <a16:creationId xmlns:a16="http://schemas.microsoft.com/office/drawing/2014/main" id="{07B8CA44-97EF-4220-A2B0-9DA1124401A2}"/>
              </a:ext>
            </a:extLst>
          </p:cNvPr>
          <p:cNvSpPr txBox="1"/>
          <p:nvPr/>
        </p:nvSpPr>
        <p:spPr>
          <a:xfrm>
            <a:off x="5284671" y="4070659"/>
            <a:ext cx="2290265" cy="756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450"/>
              </a:spcAft>
            </a:pPr>
            <a:r>
              <a:rPr lang="zh-CN" altLang="en-US" b="1" dirty="0">
                <a:solidFill>
                  <a:srgbClr val="FFFFFF">
                    <a:lumMod val="65000"/>
                  </a:srgb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获取指令</a:t>
            </a:r>
          </a:p>
          <a:p>
            <a:pPr lvl="0"/>
            <a:r>
              <a:rPr lang="zh-CN" altLang="en-US" sz="12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获取手机端传来的字符串指令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79637CA-EE01-4A81-94B5-B2CE2CAA57F8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F18575F-080B-4267-B499-B3076D3D8C16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489EDE2F-00E4-418D-9DDF-EEDF443045F5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72FB7DC-F5FA-4312-BA46-ECC6CE11D780}"/>
              </a:ext>
            </a:extLst>
          </p:cNvPr>
          <p:cNvSpPr txBox="1"/>
          <p:nvPr/>
        </p:nvSpPr>
        <p:spPr>
          <a:xfrm>
            <a:off x="1416575" y="995891"/>
            <a:ext cx="2690160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ESP8266</a:t>
            </a:r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的详细设计</a:t>
            </a: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DB7D6F49-ED08-4C7F-BEF3-0EED8B10F2E6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1">
            <a:extLst>
              <a:ext uri="{FF2B5EF4-FFF2-40B4-BE49-F238E27FC236}">
                <a16:creationId xmlns:a16="http://schemas.microsoft.com/office/drawing/2014/main" id="{5E001174-ECE0-3B4C-897A-2DA6DA344993}"/>
              </a:ext>
            </a:extLst>
          </p:cNvPr>
          <p:cNvSpPr txBox="1"/>
          <p:nvPr/>
        </p:nvSpPr>
        <p:spPr>
          <a:xfrm>
            <a:off x="5268605" y="2370076"/>
            <a:ext cx="2290265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450"/>
              </a:spcAft>
            </a:pPr>
            <a:r>
              <a:rPr lang="zh-CN" altLang="en-US" b="1" dirty="0">
                <a:solidFill>
                  <a:srgbClr val="FFFFFF">
                    <a:lumMod val="65000"/>
                  </a:srgb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加入网络</a:t>
            </a: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65879103-2870-3747-917C-636CDE458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35" y="4200625"/>
            <a:ext cx="4508500" cy="1295400"/>
          </a:xfrm>
          <a:prstGeom prst="rect">
            <a:avLst/>
          </a:prstGeom>
        </p:spPr>
      </p:pic>
      <p:pic>
        <p:nvPicPr>
          <p:cNvPr id="5" name="图片 4" descr="散点图&#10;&#10;中度可信度描述已自动生成">
            <a:extLst>
              <a:ext uri="{FF2B5EF4-FFF2-40B4-BE49-F238E27FC236}">
                <a16:creationId xmlns:a16="http://schemas.microsoft.com/office/drawing/2014/main" id="{6125098A-13A9-BE4E-A507-9614B55626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84" y="2370076"/>
            <a:ext cx="29718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8981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42" grpId="0"/>
      <p:bldP spid="48" grpId="0" animBg="1"/>
      <p:bldP spid="49" grpId="0" animBg="1"/>
      <p:bldP spid="50" grpId="0" animBg="1"/>
      <p:bldP spid="51" grpId="0"/>
      <p:bldP spid="6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4B0602A0-9104-43AD-9418-570D6AF83658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BD40D00-0A8F-4F22-A69A-81EFAE070301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AE07B8-2698-478F-BE9C-B5A693F0B29F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5A82B2D-C2E8-447D-8182-C2F955F87DCC}"/>
              </a:ext>
            </a:extLst>
          </p:cNvPr>
          <p:cNvSpPr txBox="1"/>
          <p:nvPr/>
        </p:nvSpPr>
        <p:spPr>
          <a:xfrm>
            <a:off x="1416575" y="995891"/>
            <a:ext cx="3650358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DS1302</a:t>
            </a:r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时钟模块的详细设计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61513B6-6658-4D70-AE54-B8748EBD890B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图形用户界面, 文本&#10;&#10;中度可信度描述已自动生成">
            <a:extLst>
              <a:ext uri="{FF2B5EF4-FFF2-40B4-BE49-F238E27FC236}">
                <a16:creationId xmlns:a16="http://schemas.microsoft.com/office/drawing/2014/main" id="{66988B42-E033-EC41-9772-C43004FC5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446621"/>
            <a:ext cx="8316417" cy="248666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5296C04-3BCC-1149-95A5-44ABC0878471}"/>
              </a:ext>
            </a:extLst>
          </p:cNvPr>
          <p:cNvSpPr txBox="1"/>
          <p:nvPr/>
        </p:nvSpPr>
        <p:spPr>
          <a:xfrm>
            <a:off x="165591" y="2156347"/>
            <a:ext cx="7109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实时获取时间，并通过小时，分钟和秒之间的数学关系，将时间字符</a:t>
            </a:r>
            <a:endParaRPr kumimoji="1" lang="en-US" altLang="zh-CN" dirty="0"/>
          </a:p>
          <a:p>
            <a:r>
              <a:rPr kumimoji="1" lang="zh-CN" altLang="en-US" dirty="0"/>
              <a:t>串转换为对应的数值来方便时间上的比较。</a:t>
            </a:r>
          </a:p>
        </p:txBody>
      </p:sp>
    </p:spTree>
    <p:custDataLst>
      <p:tags r:id="rId1"/>
    </p:custData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3" grpId="0" animBg="1"/>
      <p:bldP spid="24" grpId="0" animBg="1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44CBAE1E-4B95-48E4-AC53-69962F6C5EEF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486A4F2-7D92-46DF-AB12-336C97F2DFA5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BD514CE-DB02-44BE-9D46-2302BEBD9767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1229968-E852-45FB-A6FE-B1C38CFCE278}"/>
              </a:ext>
            </a:extLst>
          </p:cNvPr>
          <p:cNvSpPr txBox="1"/>
          <p:nvPr/>
        </p:nvSpPr>
        <p:spPr>
          <a:xfrm>
            <a:off x="1416575" y="995891"/>
            <a:ext cx="2608406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步进电机的详细设计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2E98DC0-A07F-4D37-B6C7-6A67AE716543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文本, 表格&#10;&#10;中度可信度描述已自动生成">
            <a:extLst>
              <a:ext uri="{FF2B5EF4-FFF2-40B4-BE49-F238E27FC236}">
                <a16:creationId xmlns:a16="http://schemas.microsoft.com/office/drawing/2014/main" id="{413F1755-F24E-2F49-B6EE-93E1803CD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700808"/>
            <a:ext cx="4724400" cy="37084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345AC77-D1A6-5745-BAA2-1F03403D045D}"/>
              </a:ext>
            </a:extLst>
          </p:cNvPr>
          <p:cNvSpPr txBox="1"/>
          <p:nvPr/>
        </p:nvSpPr>
        <p:spPr>
          <a:xfrm>
            <a:off x="188791" y="1950147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通过修改电机的引脚电平，使电机转动。</a:t>
            </a:r>
          </a:p>
        </p:txBody>
      </p:sp>
    </p:spTree>
    <p:extLst>
      <p:ext uri="{BB962C8B-B14F-4D97-AF65-F5344CB8AC3E}">
        <p14:creationId xmlns:p14="http://schemas.microsoft.com/office/powerpoint/2010/main" val="3543498218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4B0602A0-9104-43AD-9418-570D6AF83658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BD40D00-0A8F-4F22-A69A-81EFAE070301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AE07B8-2698-478F-BE9C-B5A693F0B29F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5A82B2D-C2E8-447D-8182-C2F955F87DCC}"/>
              </a:ext>
            </a:extLst>
          </p:cNvPr>
          <p:cNvSpPr txBox="1"/>
          <p:nvPr/>
        </p:nvSpPr>
        <p:spPr>
          <a:xfrm>
            <a:off x="1416575" y="995891"/>
            <a:ext cx="3518912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HX711</a:t>
            </a:r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称重模块的详细设计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61513B6-6658-4D70-AE54-B8748EBD890B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表格&#10;&#10;描述已自动生成">
            <a:extLst>
              <a:ext uri="{FF2B5EF4-FFF2-40B4-BE49-F238E27FC236}">
                <a16:creationId xmlns:a16="http://schemas.microsoft.com/office/drawing/2014/main" id="{E22E2FA8-881C-7147-8719-754F41A088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656" y="1768130"/>
            <a:ext cx="5104798" cy="332173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220847-44B6-D34A-A7B8-8B18DE0D3D2B}"/>
              </a:ext>
            </a:extLst>
          </p:cNvPr>
          <p:cNvSpPr txBox="1"/>
          <p:nvPr/>
        </p:nvSpPr>
        <p:spPr>
          <a:xfrm>
            <a:off x="107504" y="191683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这个模块封装成了一个类，并支持</a:t>
            </a:r>
            <a:endParaRPr kumimoji="1" lang="en-US" altLang="zh-CN" dirty="0"/>
          </a:p>
          <a:p>
            <a:r>
              <a:rPr kumimoji="1" lang="zh-CN" altLang="en-US" dirty="0"/>
              <a:t>去皮功能。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33778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3" grpId="0" animBg="1"/>
      <p:bldP spid="24" grpId="0" animBg="1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8C8A4FD-5258-494F-9955-83679FE4E5C1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8F29178-1336-0240-A005-71B66D3EF27E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05E148-ACBC-8647-8E9C-4866BB932861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13E85D-AEE6-9D42-83BB-0EA1BF3048E8}"/>
              </a:ext>
            </a:extLst>
          </p:cNvPr>
          <p:cNvSpPr txBox="1"/>
          <p:nvPr/>
        </p:nvSpPr>
        <p:spPr>
          <a:xfrm>
            <a:off x="1416575" y="995891"/>
            <a:ext cx="992579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原理图</a:t>
            </a:r>
          </a:p>
        </p:txBody>
      </p:sp>
      <p:cxnSp>
        <p:nvCxnSpPr>
          <p:cNvPr id="6" name="直接连接符 25">
            <a:extLst>
              <a:ext uri="{FF2B5EF4-FFF2-40B4-BE49-F238E27FC236}">
                <a16:creationId xmlns:a16="http://schemas.microsoft.com/office/drawing/2014/main" id="{B2CFA60B-3577-244B-ACE1-CDE98E13DD4C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9CE63AC1-C13B-C849-B8C0-9E0826DB7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21" y="1671552"/>
            <a:ext cx="7362370" cy="448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449995"/>
      </p:ext>
    </p:extLst>
  </p:cSld>
  <p:clrMapOvr>
    <a:masterClrMapping/>
  </p:clrMapOvr>
  <p:transition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4B0602A0-9104-43AD-9418-570D6AF83658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BD40D00-0A8F-4F22-A69A-81EFAE070301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AE07B8-2698-478F-BE9C-B5A693F0B29F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5A82B2D-C2E8-447D-8182-C2F955F87DCC}"/>
              </a:ext>
            </a:extLst>
          </p:cNvPr>
          <p:cNvSpPr txBox="1"/>
          <p:nvPr/>
        </p:nvSpPr>
        <p:spPr>
          <a:xfrm>
            <a:off x="1416575" y="995891"/>
            <a:ext cx="2073003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PCB</a:t>
            </a:r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的详细设计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61513B6-6658-4D70-AE54-B8748EBD890B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7EC803D0-A9E4-5B4A-98D3-E37323496F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268" y="1664838"/>
            <a:ext cx="6948264" cy="46749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551168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3" grpId="0" animBg="1"/>
      <p:bldP spid="24" grpId="0" animBg="1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92F7B3F-9938-4933-982B-60EA06C6AE3A}"/>
              </a:ext>
            </a:extLst>
          </p:cNvPr>
          <p:cNvSpPr/>
          <p:nvPr/>
        </p:nvSpPr>
        <p:spPr>
          <a:xfrm>
            <a:off x="1" y="2768518"/>
            <a:ext cx="9144000" cy="323156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E23B22A-4C7B-4C32-A8B9-5F625AB91508}"/>
              </a:ext>
            </a:extLst>
          </p:cNvPr>
          <p:cNvGrpSpPr/>
          <p:nvPr/>
        </p:nvGrpSpPr>
        <p:grpSpPr>
          <a:xfrm>
            <a:off x="3925019" y="2025639"/>
            <a:ext cx="1293962" cy="1298039"/>
            <a:chOff x="6609209" y="790981"/>
            <a:chExt cx="2301875" cy="2308226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0F873705-8AEC-4988-8F31-3A9AEAFD0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9209" y="790981"/>
              <a:ext cx="2301875" cy="230822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srgbClr val="0070C0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52982A9-A1FE-4C6F-9B8C-71781735BC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3034" y="914806"/>
              <a:ext cx="2054225" cy="2058988"/>
            </a:xfrm>
            <a:custGeom>
              <a:avLst/>
              <a:gdLst>
                <a:gd name="T0" fmla="*/ 1653 w 3306"/>
                <a:gd name="T1" fmla="*/ 0 h 3306"/>
                <a:gd name="T2" fmla="*/ 3306 w 3306"/>
                <a:gd name="T3" fmla="*/ 1653 h 3306"/>
                <a:gd name="T4" fmla="*/ 1653 w 3306"/>
                <a:gd name="T5" fmla="*/ 3306 h 3306"/>
                <a:gd name="T6" fmla="*/ 0 w 3306"/>
                <a:gd name="T7" fmla="*/ 1653 h 3306"/>
                <a:gd name="T8" fmla="*/ 1653 w 3306"/>
                <a:gd name="T9" fmla="*/ 0 h 3306"/>
                <a:gd name="T10" fmla="*/ 1653 w 3306"/>
                <a:gd name="T11" fmla="*/ 112 h 3306"/>
                <a:gd name="T12" fmla="*/ 3193 w 3306"/>
                <a:gd name="T13" fmla="*/ 1653 h 3306"/>
                <a:gd name="T14" fmla="*/ 1653 w 3306"/>
                <a:gd name="T15" fmla="*/ 3193 h 3306"/>
                <a:gd name="T16" fmla="*/ 112 w 3306"/>
                <a:gd name="T17" fmla="*/ 1653 h 3306"/>
                <a:gd name="T18" fmla="*/ 1653 w 3306"/>
                <a:gd name="T19" fmla="*/ 112 h 3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06" h="3306">
                  <a:moveTo>
                    <a:pt x="1653" y="0"/>
                  </a:moveTo>
                  <a:cubicBezTo>
                    <a:pt x="2565" y="0"/>
                    <a:pt x="3306" y="740"/>
                    <a:pt x="3306" y="1653"/>
                  </a:cubicBezTo>
                  <a:cubicBezTo>
                    <a:pt x="3306" y="2565"/>
                    <a:pt x="2565" y="3306"/>
                    <a:pt x="1653" y="3306"/>
                  </a:cubicBezTo>
                  <a:cubicBezTo>
                    <a:pt x="740" y="3306"/>
                    <a:pt x="0" y="2565"/>
                    <a:pt x="0" y="1653"/>
                  </a:cubicBezTo>
                  <a:cubicBezTo>
                    <a:pt x="0" y="740"/>
                    <a:pt x="740" y="0"/>
                    <a:pt x="1653" y="0"/>
                  </a:cubicBezTo>
                  <a:close/>
                  <a:moveTo>
                    <a:pt x="1653" y="112"/>
                  </a:moveTo>
                  <a:cubicBezTo>
                    <a:pt x="2503" y="112"/>
                    <a:pt x="3193" y="802"/>
                    <a:pt x="3193" y="1653"/>
                  </a:cubicBezTo>
                  <a:cubicBezTo>
                    <a:pt x="3193" y="2503"/>
                    <a:pt x="2503" y="3193"/>
                    <a:pt x="1653" y="3193"/>
                  </a:cubicBezTo>
                  <a:cubicBezTo>
                    <a:pt x="802" y="3193"/>
                    <a:pt x="112" y="2503"/>
                    <a:pt x="112" y="1653"/>
                  </a:cubicBezTo>
                  <a:cubicBezTo>
                    <a:pt x="112" y="802"/>
                    <a:pt x="802" y="112"/>
                    <a:pt x="1653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prstClr val="black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</p:grpSp>
      <p:sp>
        <p:nvSpPr>
          <p:cNvPr id="13" name="TextBox 19">
            <a:extLst>
              <a:ext uri="{FF2B5EF4-FFF2-40B4-BE49-F238E27FC236}">
                <a16:creationId xmlns:a16="http://schemas.microsoft.com/office/drawing/2014/main" id="{69C8F50D-B3F1-4072-8F9B-036711F2A105}"/>
              </a:ext>
            </a:extLst>
          </p:cNvPr>
          <p:cNvSpPr txBox="1"/>
          <p:nvPr/>
        </p:nvSpPr>
        <p:spPr>
          <a:xfrm>
            <a:off x="4249187" y="2214017"/>
            <a:ext cx="692652" cy="1169467"/>
          </a:xfrm>
          <a:prstGeom prst="rect">
            <a:avLst/>
          </a:prstGeom>
          <a:noFill/>
        </p:spPr>
        <p:txBody>
          <a:bodyPr wrap="none" lIns="61195" tIns="30597" rIns="61195" bIns="30597" rtlCol="0">
            <a:spAutoFit/>
          </a:bodyPr>
          <a:lstStyle/>
          <a:p>
            <a:pPr>
              <a:defRPr/>
            </a:pPr>
            <a:r>
              <a:rPr lang="en-US" altLang="zh-CN" sz="7198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4</a:t>
            </a:r>
            <a:endParaRPr lang="zh-CN" altLang="en-US" sz="7198" b="1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3CA30E65-8F7D-4B92-AC6C-2EE61D5C944B}"/>
              </a:ext>
            </a:extLst>
          </p:cNvPr>
          <p:cNvSpPr txBox="1"/>
          <p:nvPr/>
        </p:nvSpPr>
        <p:spPr>
          <a:xfrm>
            <a:off x="2197751" y="3605544"/>
            <a:ext cx="4660360" cy="559613"/>
          </a:xfrm>
          <a:prstGeom prst="rect">
            <a:avLst/>
          </a:prstGeom>
          <a:noFill/>
        </p:spPr>
        <p:txBody>
          <a:bodyPr wrap="square" lIns="51408" tIns="25704" rIns="51408" bIns="25704" rtlCol="0">
            <a:spAutoFit/>
          </a:bodyPr>
          <a:lstStyle/>
          <a:p>
            <a:pPr algn="dist">
              <a:defRPr/>
            </a:pPr>
            <a:r>
              <a:rPr lang="zh-CN" altLang="en-US" sz="3299" b="1" dirty="0">
                <a:solidFill>
                  <a:prstClr val="white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功能展示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644AC6A-4347-47FE-B5FD-FA4F0783C203}"/>
              </a:ext>
            </a:extLst>
          </p:cNvPr>
          <p:cNvCxnSpPr>
            <a:cxnSpLocks/>
          </p:cNvCxnSpPr>
          <p:nvPr/>
        </p:nvCxnSpPr>
        <p:spPr bwMode="auto">
          <a:xfrm>
            <a:off x="2197751" y="4379728"/>
            <a:ext cx="46603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2667657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B296111A-D182-4518-A7FD-41B3D73C97AF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EF6FCEA-D3CE-4E0E-9444-ADC7CA979FE2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23450BD-0C75-41C3-963C-7A6B7F78A393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5F9527A2-7F37-4DF8-8D60-AB0EAE08C034}"/>
              </a:ext>
            </a:extLst>
          </p:cNvPr>
          <p:cNvSpPr txBox="1"/>
          <p:nvPr/>
        </p:nvSpPr>
        <p:spPr>
          <a:xfrm>
            <a:off x="1416575" y="995891"/>
            <a:ext cx="1261884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结果演示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5AF4477-89DD-487A-9115-7E9C242CD6D3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我的影片 4.mp4" descr="我的影片 4.mp4">
            <a:hlinkClick r:id="" action="ppaction://media"/>
            <a:extLst>
              <a:ext uri="{FF2B5EF4-FFF2-40B4-BE49-F238E27FC236}">
                <a16:creationId xmlns:a16="http://schemas.microsoft.com/office/drawing/2014/main" id="{F7F9B211-E68E-B241-9EA8-1AE1CA9608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5536" y="1777345"/>
            <a:ext cx="6748240" cy="37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56557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32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圆角矩形 37"/>
          <p:cNvSpPr/>
          <p:nvPr/>
        </p:nvSpPr>
        <p:spPr>
          <a:xfrm>
            <a:off x="2221019" y="3066326"/>
            <a:ext cx="1340189" cy="134018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999" b="1" spc="-150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Arial" panose="020B0604020202020204" pitchFamily="34" charset="0"/>
              </a:rPr>
              <a:t>目录</a:t>
            </a:r>
          </a:p>
        </p:txBody>
      </p:sp>
      <p:sp>
        <p:nvSpPr>
          <p:cNvPr id="39" name="椭圆 38"/>
          <p:cNvSpPr/>
          <p:nvPr/>
        </p:nvSpPr>
        <p:spPr>
          <a:xfrm>
            <a:off x="2297577" y="1922731"/>
            <a:ext cx="489724" cy="48972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Arial" panose="020B0604020202020204" pitchFamily="34" charset="0"/>
              </a:rPr>
              <a:t>1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797830" y="2625997"/>
            <a:ext cx="489724" cy="48972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Arial" panose="020B0604020202020204" pitchFamily="34" charset="0"/>
              </a:rPr>
              <a:t>2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2891114" y="3429268"/>
            <a:ext cx="489724" cy="48972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Arial" panose="020B0604020202020204" pitchFamily="34" charset="0"/>
              </a:rPr>
              <a:t>3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795638" y="4263618"/>
            <a:ext cx="489724" cy="48972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Arial" panose="020B0604020202020204" pitchFamily="34" charset="0"/>
              </a:rPr>
              <a:t>4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81219" y="2020143"/>
            <a:ext cx="1914732" cy="41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99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项目简介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368280" y="2704440"/>
            <a:ext cx="1914732" cy="41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99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总体设计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399718" y="3494928"/>
            <a:ext cx="2363445" cy="41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99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详细设计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344305" y="4369186"/>
            <a:ext cx="2363445" cy="41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99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功能展示</a:t>
            </a:r>
            <a:endParaRPr lang="zh-CN" altLang="en-US" sz="2099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</p:spTree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5" presetClass="path" presetSubtype="0" accel="50000" decel="5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69956E-6 -2.22222E-6 L -0.18354 -2.22222E-6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437 0.2713 L -0.00225 0.01512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97" y="-1280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761 0.15247 L -0.01545 0.02191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08" y="-654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784 -0.00401 L -0.01944 0.01821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0" y="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805 -0.19259 L -0.01284 -0.00803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60" y="9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ldLvl="0" animBg="1"/>
      <p:bldP spid="38" grpId="1" bldLvl="0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42" grpId="0" animBg="1"/>
      <p:bldP spid="42" grpId="1" animBg="1"/>
      <p:bldP spid="42" grpId="2" animBg="1"/>
      <p:bldP spid="43" grpId="0"/>
      <p:bldP spid="43" grpId="1"/>
      <p:bldP spid="44" grpId="0"/>
      <p:bldP spid="44" grpId="1"/>
      <p:bldP spid="45" grpId="0"/>
      <p:bldP spid="45" grpId="1"/>
      <p:bldP spid="52" grpId="0"/>
      <p:bldP spid="52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等腰三角形 40"/>
          <p:cNvSpPr/>
          <p:nvPr/>
        </p:nvSpPr>
        <p:spPr>
          <a:xfrm>
            <a:off x="1661620" y="1831709"/>
            <a:ext cx="1349799" cy="1349799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321944" y="1767154"/>
            <a:ext cx="2352025" cy="2201883"/>
          </a:xfrm>
          <a:prstGeom prst="triangle">
            <a:avLst>
              <a:gd name="adj" fmla="val 49516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321944" y="3679485"/>
            <a:ext cx="674899" cy="674899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330200" dist="203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48" name="等腰三角形 47"/>
          <p:cNvSpPr/>
          <p:nvPr/>
        </p:nvSpPr>
        <p:spPr>
          <a:xfrm>
            <a:off x="2613229" y="3267024"/>
            <a:ext cx="593911" cy="593911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3" name="等腰三角形 62"/>
          <p:cNvSpPr/>
          <p:nvPr/>
        </p:nvSpPr>
        <p:spPr>
          <a:xfrm>
            <a:off x="2070781" y="3711030"/>
            <a:ext cx="674900" cy="674900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330200" dist="203200" dir="2700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4" name="等腰三角形 63"/>
          <p:cNvSpPr/>
          <p:nvPr/>
        </p:nvSpPr>
        <p:spPr>
          <a:xfrm>
            <a:off x="2910184" y="2735188"/>
            <a:ext cx="337450" cy="33745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6" name="等腰三角形 65"/>
          <p:cNvSpPr/>
          <p:nvPr/>
        </p:nvSpPr>
        <p:spPr>
          <a:xfrm>
            <a:off x="2064343" y="1767154"/>
            <a:ext cx="1197599" cy="1197599"/>
          </a:xfrm>
          <a:prstGeom prst="triangl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8" name="等腰三角形 67"/>
          <p:cNvSpPr/>
          <p:nvPr/>
        </p:nvSpPr>
        <p:spPr>
          <a:xfrm>
            <a:off x="1946037" y="4048479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9" name="等腰三角形 68"/>
          <p:cNvSpPr/>
          <p:nvPr/>
        </p:nvSpPr>
        <p:spPr>
          <a:xfrm>
            <a:off x="946226" y="2042827"/>
            <a:ext cx="168725" cy="168725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0" name="等腰三角形 69"/>
          <p:cNvSpPr/>
          <p:nvPr/>
        </p:nvSpPr>
        <p:spPr>
          <a:xfrm flipH="1">
            <a:off x="448918" y="4498789"/>
            <a:ext cx="142986" cy="142986"/>
          </a:xfrm>
          <a:prstGeom prst="triangle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2" name="等腰三角形 71"/>
          <p:cNvSpPr/>
          <p:nvPr/>
        </p:nvSpPr>
        <p:spPr>
          <a:xfrm>
            <a:off x="209157" y="3351771"/>
            <a:ext cx="338878" cy="338878"/>
          </a:xfrm>
          <a:prstGeom prst="triangl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3" name="矩形 4"/>
          <p:cNvSpPr>
            <a:spLocks noChangeArrowheads="1"/>
          </p:cNvSpPr>
          <p:nvPr/>
        </p:nvSpPr>
        <p:spPr bwMode="auto">
          <a:xfrm>
            <a:off x="516818" y="2686069"/>
            <a:ext cx="1942208" cy="78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4499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2021</a:t>
            </a:r>
            <a:endParaRPr lang="zh-CN" altLang="en-US" sz="4499" b="1" dirty="0">
              <a:solidFill>
                <a:schemeClr val="bg1"/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4" name="矩形 4"/>
          <p:cNvSpPr>
            <a:spLocks noChangeArrowheads="1"/>
          </p:cNvSpPr>
          <p:nvPr/>
        </p:nvSpPr>
        <p:spPr bwMode="auto">
          <a:xfrm>
            <a:off x="362353" y="3333972"/>
            <a:ext cx="23216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Hardware</a:t>
            </a:r>
          </a:p>
          <a:p>
            <a:pPr algn="ctr"/>
            <a:r>
              <a:rPr lang="en-US" altLang="zh-CN" b="1" dirty="0">
                <a:solidFill>
                  <a:schemeClr val="bg1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Design</a:t>
            </a:r>
          </a:p>
        </p:txBody>
      </p:sp>
      <p:sp>
        <p:nvSpPr>
          <p:cNvPr id="75" name="等腰三角形 74"/>
          <p:cNvSpPr/>
          <p:nvPr/>
        </p:nvSpPr>
        <p:spPr>
          <a:xfrm>
            <a:off x="186964" y="1852257"/>
            <a:ext cx="809880" cy="809880"/>
          </a:xfrm>
          <a:prstGeom prst="triangl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71" name="等腰三角形 70"/>
          <p:cNvSpPr/>
          <p:nvPr/>
        </p:nvSpPr>
        <p:spPr>
          <a:xfrm>
            <a:off x="365028" y="2804101"/>
            <a:ext cx="366014" cy="366014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65" name="等腰三角形 64"/>
          <p:cNvSpPr/>
          <p:nvPr/>
        </p:nvSpPr>
        <p:spPr>
          <a:xfrm>
            <a:off x="537997" y="2241293"/>
            <a:ext cx="337450" cy="337450"/>
          </a:xfrm>
          <a:prstGeom prst="triangl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9" name="标题 4"/>
          <p:cNvSpPr txBox="1"/>
          <p:nvPr/>
        </p:nvSpPr>
        <p:spPr>
          <a:xfrm>
            <a:off x="3530396" y="2470101"/>
            <a:ext cx="3940385" cy="401622"/>
          </a:xfrm>
          <a:prstGeom prst="rect">
            <a:avLst/>
          </a:prstGeom>
        </p:spPr>
        <p:txBody>
          <a:bodyPr vert="horz" lIns="68544" tIns="34272" rIns="68544" bIns="34272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2699" b="1" spc="225" dirty="0">
              <a:solidFill>
                <a:schemeClr val="accent2">
                  <a:lumMod val="7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30" name="TextBox 51"/>
          <p:cNvSpPr txBox="1"/>
          <p:nvPr/>
        </p:nvSpPr>
        <p:spPr>
          <a:xfrm>
            <a:off x="3436650" y="3178307"/>
            <a:ext cx="4638122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399" b="1">
                <a:solidFill>
                  <a:srgbClr val="018694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  <a:cs typeface="+mn-ea"/>
                <a:sym typeface="Impact" panose="020B0806030902050204" pitchFamily="34" charset="0"/>
              </a:rPr>
              <a:t>THANKS</a:t>
            </a:r>
            <a:endParaRPr lang="zh-CN" altLang="en-US" sz="5399" b="1" dirty="0">
              <a:solidFill>
                <a:srgbClr val="018694"/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4B862130-E554-40AE-ADA4-F5207F670EA0}"/>
              </a:ext>
            </a:extLst>
          </p:cNvPr>
          <p:cNvSpPr/>
          <p:nvPr/>
        </p:nvSpPr>
        <p:spPr>
          <a:xfrm>
            <a:off x="613023" y="3764290"/>
            <a:ext cx="809880" cy="809880"/>
          </a:xfrm>
          <a:prstGeom prst="triangle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4" name="等腰三角形 23">
            <a:extLst>
              <a:ext uri="{FF2B5EF4-FFF2-40B4-BE49-F238E27FC236}">
                <a16:creationId xmlns:a16="http://schemas.microsoft.com/office/drawing/2014/main" id="{1EF56B0D-2220-42D7-B9E5-FF6219540CBC}"/>
              </a:ext>
            </a:extLst>
          </p:cNvPr>
          <p:cNvSpPr/>
          <p:nvPr/>
        </p:nvSpPr>
        <p:spPr>
          <a:xfrm>
            <a:off x="2061806" y="3825710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EB471EB5-5A98-4630-B994-DE15052E4865}"/>
              </a:ext>
            </a:extLst>
          </p:cNvPr>
          <p:cNvSpPr/>
          <p:nvPr/>
        </p:nvSpPr>
        <p:spPr>
          <a:xfrm>
            <a:off x="513090" y="4059130"/>
            <a:ext cx="404940" cy="404940"/>
          </a:xfrm>
          <a:prstGeom prst="triangle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  <a:cs typeface="+mn-ea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447144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620"/>
                            </p:stCondLst>
                            <p:childTnLst>
                              <p:par>
                                <p:cTn id="9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140"/>
                            </p:stCondLst>
                            <p:childTnLst>
                              <p:par>
                                <p:cTn id="100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640"/>
                            </p:stCondLst>
                            <p:childTnLst>
                              <p:par>
                                <p:cTn id="10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6" grpId="0" animBg="1"/>
      <p:bldP spid="47" grpId="0" animBg="1"/>
      <p:bldP spid="48" grpId="0" animBg="1"/>
      <p:bldP spid="63" grpId="0" animBg="1"/>
      <p:bldP spid="64" grpId="0" animBg="1"/>
      <p:bldP spid="66" grpId="0" animBg="1"/>
      <p:bldP spid="68" grpId="0" animBg="1"/>
      <p:bldP spid="69" grpId="0" animBg="1"/>
      <p:bldP spid="70" grpId="0" animBg="1"/>
      <p:bldP spid="72" grpId="0" animBg="1"/>
      <p:bldP spid="73" grpId="0" bldLvl="0" autoUpdateAnimBg="0"/>
      <p:bldP spid="74" grpId="0" bldLvl="0" autoUpdateAnimBg="0"/>
      <p:bldP spid="75" grpId="0" animBg="1"/>
      <p:bldP spid="71" grpId="0" animBg="1"/>
      <p:bldP spid="65" grpId="0" animBg="1"/>
      <p:bldP spid="29" grpId="0"/>
      <p:bldP spid="30" grpId="0"/>
      <p:bldP spid="23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92F7B3F-9938-4933-982B-60EA06C6AE3A}"/>
              </a:ext>
            </a:extLst>
          </p:cNvPr>
          <p:cNvSpPr/>
          <p:nvPr/>
        </p:nvSpPr>
        <p:spPr>
          <a:xfrm>
            <a:off x="1" y="2768518"/>
            <a:ext cx="9144000" cy="323156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E23B22A-4C7B-4C32-A8B9-5F625AB91508}"/>
              </a:ext>
            </a:extLst>
          </p:cNvPr>
          <p:cNvGrpSpPr/>
          <p:nvPr/>
        </p:nvGrpSpPr>
        <p:grpSpPr>
          <a:xfrm>
            <a:off x="3925019" y="2025639"/>
            <a:ext cx="1293962" cy="1298039"/>
            <a:chOff x="6609209" y="790981"/>
            <a:chExt cx="2301875" cy="2308226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0F873705-8AEC-4988-8F31-3A9AEAFD0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9209" y="790981"/>
              <a:ext cx="2301875" cy="230822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srgbClr val="0070C0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52982A9-A1FE-4C6F-9B8C-71781735BC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3034" y="914806"/>
              <a:ext cx="2054225" cy="2058988"/>
            </a:xfrm>
            <a:custGeom>
              <a:avLst/>
              <a:gdLst>
                <a:gd name="T0" fmla="*/ 1653 w 3306"/>
                <a:gd name="T1" fmla="*/ 0 h 3306"/>
                <a:gd name="T2" fmla="*/ 3306 w 3306"/>
                <a:gd name="T3" fmla="*/ 1653 h 3306"/>
                <a:gd name="T4" fmla="*/ 1653 w 3306"/>
                <a:gd name="T5" fmla="*/ 3306 h 3306"/>
                <a:gd name="T6" fmla="*/ 0 w 3306"/>
                <a:gd name="T7" fmla="*/ 1653 h 3306"/>
                <a:gd name="T8" fmla="*/ 1653 w 3306"/>
                <a:gd name="T9" fmla="*/ 0 h 3306"/>
                <a:gd name="T10" fmla="*/ 1653 w 3306"/>
                <a:gd name="T11" fmla="*/ 112 h 3306"/>
                <a:gd name="T12" fmla="*/ 3193 w 3306"/>
                <a:gd name="T13" fmla="*/ 1653 h 3306"/>
                <a:gd name="T14" fmla="*/ 1653 w 3306"/>
                <a:gd name="T15" fmla="*/ 3193 h 3306"/>
                <a:gd name="T16" fmla="*/ 112 w 3306"/>
                <a:gd name="T17" fmla="*/ 1653 h 3306"/>
                <a:gd name="T18" fmla="*/ 1653 w 3306"/>
                <a:gd name="T19" fmla="*/ 112 h 3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06" h="3306">
                  <a:moveTo>
                    <a:pt x="1653" y="0"/>
                  </a:moveTo>
                  <a:cubicBezTo>
                    <a:pt x="2565" y="0"/>
                    <a:pt x="3306" y="740"/>
                    <a:pt x="3306" y="1653"/>
                  </a:cubicBezTo>
                  <a:cubicBezTo>
                    <a:pt x="3306" y="2565"/>
                    <a:pt x="2565" y="3306"/>
                    <a:pt x="1653" y="3306"/>
                  </a:cubicBezTo>
                  <a:cubicBezTo>
                    <a:pt x="740" y="3306"/>
                    <a:pt x="0" y="2565"/>
                    <a:pt x="0" y="1653"/>
                  </a:cubicBezTo>
                  <a:cubicBezTo>
                    <a:pt x="0" y="740"/>
                    <a:pt x="740" y="0"/>
                    <a:pt x="1653" y="0"/>
                  </a:cubicBezTo>
                  <a:close/>
                  <a:moveTo>
                    <a:pt x="1653" y="112"/>
                  </a:moveTo>
                  <a:cubicBezTo>
                    <a:pt x="2503" y="112"/>
                    <a:pt x="3193" y="802"/>
                    <a:pt x="3193" y="1653"/>
                  </a:cubicBezTo>
                  <a:cubicBezTo>
                    <a:pt x="3193" y="2503"/>
                    <a:pt x="2503" y="3193"/>
                    <a:pt x="1653" y="3193"/>
                  </a:cubicBezTo>
                  <a:cubicBezTo>
                    <a:pt x="802" y="3193"/>
                    <a:pt x="112" y="2503"/>
                    <a:pt x="112" y="1653"/>
                  </a:cubicBezTo>
                  <a:cubicBezTo>
                    <a:pt x="112" y="802"/>
                    <a:pt x="802" y="112"/>
                    <a:pt x="1653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prstClr val="black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</p:grpSp>
      <p:sp>
        <p:nvSpPr>
          <p:cNvPr id="13" name="TextBox 19">
            <a:extLst>
              <a:ext uri="{FF2B5EF4-FFF2-40B4-BE49-F238E27FC236}">
                <a16:creationId xmlns:a16="http://schemas.microsoft.com/office/drawing/2014/main" id="{69C8F50D-B3F1-4072-8F9B-036711F2A105}"/>
              </a:ext>
            </a:extLst>
          </p:cNvPr>
          <p:cNvSpPr txBox="1"/>
          <p:nvPr/>
        </p:nvSpPr>
        <p:spPr>
          <a:xfrm>
            <a:off x="4293257" y="2214017"/>
            <a:ext cx="692652" cy="1169467"/>
          </a:xfrm>
          <a:prstGeom prst="rect">
            <a:avLst/>
          </a:prstGeom>
          <a:noFill/>
        </p:spPr>
        <p:txBody>
          <a:bodyPr wrap="none" lIns="61195" tIns="30597" rIns="61195" bIns="30597" rtlCol="0">
            <a:spAutoFit/>
          </a:bodyPr>
          <a:lstStyle/>
          <a:p>
            <a:pPr>
              <a:defRPr/>
            </a:pPr>
            <a:r>
              <a:rPr lang="en-US" altLang="zh-CN" sz="7198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1</a:t>
            </a:r>
            <a:endParaRPr lang="zh-CN" altLang="en-US" sz="7198" b="1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3CA30E65-8F7D-4B92-AC6C-2EE61D5C944B}"/>
              </a:ext>
            </a:extLst>
          </p:cNvPr>
          <p:cNvSpPr txBox="1"/>
          <p:nvPr/>
        </p:nvSpPr>
        <p:spPr>
          <a:xfrm>
            <a:off x="2197751" y="3605544"/>
            <a:ext cx="4660360" cy="559613"/>
          </a:xfrm>
          <a:prstGeom prst="rect">
            <a:avLst/>
          </a:prstGeom>
          <a:noFill/>
        </p:spPr>
        <p:txBody>
          <a:bodyPr wrap="square" lIns="51408" tIns="25704" rIns="51408" bIns="25704" rtlCol="0">
            <a:spAutoFit/>
          </a:bodyPr>
          <a:lstStyle/>
          <a:p>
            <a:pPr algn="dist">
              <a:defRPr/>
            </a:pPr>
            <a:r>
              <a:rPr lang="zh-CN" altLang="en-US" sz="3299" b="1" dirty="0">
                <a:solidFill>
                  <a:prstClr val="white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项目简介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644AC6A-4347-47FE-B5FD-FA4F0783C203}"/>
              </a:ext>
            </a:extLst>
          </p:cNvPr>
          <p:cNvCxnSpPr>
            <a:cxnSpLocks/>
          </p:cNvCxnSpPr>
          <p:nvPr/>
        </p:nvCxnSpPr>
        <p:spPr bwMode="auto">
          <a:xfrm>
            <a:off x="2197751" y="4379728"/>
            <a:ext cx="46603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07030537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3BA97413-8624-4527-91B9-CCDEB9E0FB93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3349465-FA4F-4483-A286-EBBB5207872D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6C47B6A-B95B-4058-85E8-1F1A00169BC3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C0C8FA-AF6A-4F82-910B-558757283751}"/>
              </a:ext>
            </a:extLst>
          </p:cNvPr>
          <p:cNvSpPr txBox="1"/>
          <p:nvPr/>
        </p:nvSpPr>
        <p:spPr>
          <a:xfrm>
            <a:off x="1416575" y="995891"/>
            <a:ext cx="1261884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制作背景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6357A74-EF99-4253-8F3D-D31F41FCCB41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F72D9DDD-8D4D-DC40-9BBC-F1E0E7AD359B}"/>
              </a:ext>
            </a:extLst>
          </p:cNvPr>
          <p:cNvSpPr txBox="1"/>
          <p:nvPr/>
        </p:nvSpPr>
        <p:spPr>
          <a:xfrm>
            <a:off x="2596118" y="4332248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135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6E13542-2F68-484B-B63F-208180FB0E57}"/>
              </a:ext>
            </a:extLst>
          </p:cNvPr>
          <p:cNvSpPr txBox="1"/>
          <p:nvPr/>
        </p:nvSpPr>
        <p:spPr>
          <a:xfrm>
            <a:off x="1941311" y="471742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135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214FB4E-ABF8-5D45-A072-4714E61F0982}"/>
              </a:ext>
            </a:extLst>
          </p:cNvPr>
          <p:cNvSpPr txBox="1"/>
          <p:nvPr/>
        </p:nvSpPr>
        <p:spPr>
          <a:xfrm>
            <a:off x="323529" y="1864161"/>
            <a:ext cx="4365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表姐家里养了只玄凤，但是因为我姐他们家经常要出门，所以经常放在我家里寄养。但是在陌生的环境中，玄凤经常会叫，打扰到我们家里人的休息。因此我希望制作一个自动投食装置，能够在主人短暂外出的几天中，能够远程投喂宠物。</a:t>
            </a:r>
          </a:p>
        </p:txBody>
      </p:sp>
      <p:pic>
        <p:nvPicPr>
          <p:cNvPr id="12" name="图片 11" descr="小鸟的鹦鹉&#10;&#10;描述已自动生成">
            <a:extLst>
              <a:ext uri="{FF2B5EF4-FFF2-40B4-BE49-F238E27FC236}">
                <a16:creationId xmlns:a16="http://schemas.microsoft.com/office/drawing/2014/main" id="{E35F3DF9-85AA-4448-A5D7-CBFB33D98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589" y="1388132"/>
            <a:ext cx="33782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634645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44CBAE1E-4B95-48E4-AC53-69962F6C5EEF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486A4F2-7D92-46DF-AB12-336C97F2DFA5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BD514CE-DB02-44BE-9D46-2302BEBD9767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1229968-E852-45FB-A6FE-B1C38CFCE278}"/>
              </a:ext>
            </a:extLst>
          </p:cNvPr>
          <p:cNvSpPr txBox="1"/>
          <p:nvPr/>
        </p:nvSpPr>
        <p:spPr>
          <a:xfrm>
            <a:off x="1416575" y="995891"/>
            <a:ext cx="1261884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项目简介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2E98DC0-A07F-4D37-B6C7-6A67AE716543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A5796A3C-B07E-E848-B291-919FDD50BF3C}"/>
              </a:ext>
            </a:extLst>
          </p:cNvPr>
          <p:cNvSpPr txBox="1"/>
          <p:nvPr/>
        </p:nvSpPr>
        <p:spPr>
          <a:xfrm>
            <a:off x="827585" y="1916832"/>
            <a:ext cx="32403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题目：基于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的宠物投食装置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目标：手机端远程控制装置，在特定时间投喂一定质量的食物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7" name="图片 6" descr="厨房的摆设布局&#10;&#10;描述已自动生成">
            <a:extLst>
              <a:ext uri="{FF2B5EF4-FFF2-40B4-BE49-F238E27FC236}">
                <a16:creationId xmlns:a16="http://schemas.microsoft.com/office/drawing/2014/main" id="{3A453BDB-E709-584A-9524-6093F5601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822512"/>
            <a:ext cx="4283967" cy="3212975"/>
          </a:xfrm>
          <a:prstGeom prst="rect">
            <a:avLst/>
          </a:prstGeom>
        </p:spPr>
      </p:pic>
    </p:spTree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92F7B3F-9938-4933-982B-60EA06C6AE3A}"/>
              </a:ext>
            </a:extLst>
          </p:cNvPr>
          <p:cNvSpPr/>
          <p:nvPr/>
        </p:nvSpPr>
        <p:spPr>
          <a:xfrm>
            <a:off x="1" y="2768518"/>
            <a:ext cx="9144000" cy="323156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E23B22A-4C7B-4C32-A8B9-5F625AB91508}"/>
              </a:ext>
            </a:extLst>
          </p:cNvPr>
          <p:cNvGrpSpPr/>
          <p:nvPr/>
        </p:nvGrpSpPr>
        <p:grpSpPr>
          <a:xfrm>
            <a:off x="3925019" y="2025639"/>
            <a:ext cx="1293962" cy="1298039"/>
            <a:chOff x="6609209" y="790981"/>
            <a:chExt cx="2301875" cy="2308226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0F873705-8AEC-4988-8F31-3A9AEAFD0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9209" y="790981"/>
              <a:ext cx="2301875" cy="230822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srgbClr val="0070C0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52982A9-A1FE-4C6F-9B8C-71781735BC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3034" y="914806"/>
              <a:ext cx="2054225" cy="2058988"/>
            </a:xfrm>
            <a:custGeom>
              <a:avLst/>
              <a:gdLst>
                <a:gd name="T0" fmla="*/ 1653 w 3306"/>
                <a:gd name="T1" fmla="*/ 0 h 3306"/>
                <a:gd name="T2" fmla="*/ 3306 w 3306"/>
                <a:gd name="T3" fmla="*/ 1653 h 3306"/>
                <a:gd name="T4" fmla="*/ 1653 w 3306"/>
                <a:gd name="T5" fmla="*/ 3306 h 3306"/>
                <a:gd name="T6" fmla="*/ 0 w 3306"/>
                <a:gd name="T7" fmla="*/ 1653 h 3306"/>
                <a:gd name="T8" fmla="*/ 1653 w 3306"/>
                <a:gd name="T9" fmla="*/ 0 h 3306"/>
                <a:gd name="T10" fmla="*/ 1653 w 3306"/>
                <a:gd name="T11" fmla="*/ 112 h 3306"/>
                <a:gd name="T12" fmla="*/ 3193 w 3306"/>
                <a:gd name="T13" fmla="*/ 1653 h 3306"/>
                <a:gd name="T14" fmla="*/ 1653 w 3306"/>
                <a:gd name="T15" fmla="*/ 3193 h 3306"/>
                <a:gd name="T16" fmla="*/ 112 w 3306"/>
                <a:gd name="T17" fmla="*/ 1653 h 3306"/>
                <a:gd name="T18" fmla="*/ 1653 w 3306"/>
                <a:gd name="T19" fmla="*/ 112 h 3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06" h="3306">
                  <a:moveTo>
                    <a:pt x="1653" y="0"/>
                  </a:moveTo>
                  <a:cubicBezTo>
                    <a:pt x="2565" y="0"/>
                    <a:pt x="3306" y="740"/>
                    <a:pt x="3306" y="1653"/>
                  </a:cubicBezTo>
                  <a:cubicBezTo>
                    <a:pt x="3306" y="2565"/>
                    <a:pt x="2565" y="3306"/>
                    <a:pt x="1653" y="3306"/>
                  </a:cubicBezTo>
                  <a:cubicBezTo>
                    <a:pt x="740" y="3306"/>
                    <a:pt x="0" y="2565"/>
                    <a:pt x="0" y="1653"/>
                  </a:cubicBezTo>
                  <a:cubicBezTo>
                    <a:pt x="0" y="740"/>
                    <a:pt x="740" y="0"/>
                    <a:pt x="1653" y="0"/>
                  </a:cubicBezTo>
                  <a:close/>
                  <a:moveTo>
                    <a:pt x="1653" y="112"/>
                  </a:moveTo>
                  <a:cubicBezTo>
                    <a:pt x="2503" y="112"/>
                    <a:pt x="3193" y="802"/>
                    <a:pt x="3193" y="1653"/>
                  </a:cubicBezTo>
                  <a:cubicBezTo>
                    <a:pt x="3193" y="2503"/>
                    <a:pt x="2503" y="3193"/>
                    <a:pt x="1653" y="3193"/>
                  </a:cubicBezTo>
                  <a:cubicBezTo>
                    <a:pt x="802" y="3193"/>
                    <a:pt x="112" y="2503"/>
                    <a:pt x="112" y="1653"/>
                  </a:cubicBezTo>
                  <a:cubicBezTo>
                    <a:pt x="112" y="802"/>
                    <a:pt x="802" y="112"/>
                    <a:pt x="1653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50">
                <a:solidFill>
                  <a:prstClr val="black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endParaRPr>
            </a:p>
          </p:txBody>
        </p:sp>
      </p:grpSp>
      <p:sp>
        <p:nvSpPr>
          <p:cNvPr id="13" name="TextBox 19">
            <a:extLst>
              <a:ext uri="{FF2B5EF4-FFF2-40B4-BE49-F238E27FC236}">
                <a16:creationId xmlns:a16="http://schemas.microsoft.com/office/drawing/2014/main" id="{69C8F50D-B3F1-4072-8F9B-036711F2A105}"/>
              </a:ext>
            </a:extLst>
          </p:cNvPr>
          <p:cNvSpPr txBox="1"/>
          <p:nvPr/>
        </p:nvSpPr>
        <p:spPr>
          <a:xfrm>
            <a:off x="4249187" y="2163694"/>
            <a:ext cx="692652" cy="1169467"/>
          </a:xfrm>
          <a:prstGeom prst="rect">
            <a:avLst/>
          </a:prstGeom>
          <a:noFill/>
        </p:spPr>
        <p:txBody>
          <a:bodyPr wrap="none" lIns="61195" tIns="30597" rIns="61195" bIns="30597" rtlCol="0">
            <a:spAutoFit/>
          </a:bodyPr>
          <a:lstStyle/>
          <a:p>
            <a:pPr>
              <a:defRPr/>
            </a:pPr>
            <a:r>
              <a:rPr lang="en-US" altLang="zh-CN" sz="7198" b="1" dirty="0">
                <a:solidFill>
                  <a:schemeClr val="bg2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2</a:t>
            </a:r>
            <a:endParaRPr lang="zh-CN" altLang="en-US" sz="7198" b="1" dirty="0">
              <a:solidFill>
                <a:schemeClr val="bg2">
                  <a:lumMod val="25000"/>
                </a:schemeClr>
              </a:solidFill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3CA30E65-8F7D-4B92-AC6C-2EE61D5C944B}"/>
              </a:ext>
            </a:extLst>
          </p:cNvPr>
          <p:cNvSpPr txBox="1"/>
          <p:nvPr/>
        </p:nvSpPr>
        <p:spPr>
          <a:xfrm>
            <a:off x="2197751" y="3605544"/>
            <a:ext cx="4660360" cy="559613"/>
          </a:xfrm>
          <a:prstGeom prst="rect">
            <a:avLst/>
          </a:prstGeom>
          <a:noFill/>
        </p:spPr>
        <p:txBody>
          <a:bodyPr wrap="square" lIns="51408" tIns="25704" rIns="51408" bIns="25704" rtlCol="0">
            <a:spAutoFit/>
          </a:bodyPr>
          <a:lstStyle/>
          <a:p>
            <a:pPr algn="dist">
              <a:defRPr/>
            </a:pPr>
            <a:r>
              <a:rPr lang="zh-CN" altLang="en-US" sz="3299" b="1" dirty="0">
                <a:solidFill>
                  <a:prstClr val="white"/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总体设计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644AC6A-4347-47FE-B5FD-FA4F0783C203}"/>
              </a:ext>
            </a:extLst>
          </p:cNvPr>
          <p:cNvCxnSpPr>
            <a:cxnSpLocks/>
          </p:cNvCxnSpPr>
          <p:nvPr/>
        </p:nvCxnSpPr>
        <p:spPr bwMode="auto">
          <a:xfrm>
            <a:off x="2197751" y="4379728"/>
            <a:ext cx="466036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94140394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99F47D1E-E6A2-4649-8C42-2A2A2A0674AA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3878039B-E496-454C-BD21-882C224DFC95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254E941B-3A08-45EC-B988-2C1E4ED6C36E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F2E8FA22-DA47-4BD5-9882-5110899F04E7}"/>
              </a:ext>
            </a:extLst>
          </p:cNvPr>
          <p:cNvSpPr txBox="1"/>
          <p:nvPr/>
        </p:nvSpPr>
        <p:spPr>
          <a:xfrm>
            <a:off x="1416575" y="995891"/>
            <a:ext cx="1261884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运行步骤</a:t>
            </a:r>
          </a:p>
        </p:txBody>
      </p: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2FD1FC43-050D-43A9-9995-0B7A4750606A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3D06012-2C1D-BF4D-A4C2-2650656A418D}"/>
              </a:ext>
            </a:extLst>
          </p:cNvPr>
          <p:cNvSpPr txBox="1"/>
          <p:nvPr/>
        </p:nvSpPr>
        <p:spPr>
          <a:xfrm>
            <a:off x="586483" y="1809366"/>
            <a:ext cx="43634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1.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通过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ESP8266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接入手机热点，准备接收手机端发来的指令。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2.DS1302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时钟模块在程序启动时，开始运行，并与手机端传来的喂食指令中的时间进行比较。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3.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在到达时间后，电机开始转动，让食物随着转子下落到宠物碗里。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4.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宠物碗下的电子秤会实时的记录碗中食物的重量，当达到指令中的重量时，电机停止转动，一次自动喂食结束。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endParaRPr kumimoji="1" lang="zh-CN" altLang="en-US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7185265E-A7AB-1941-9D54-7439E41829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57388" y="0"/>
            <a:ext cx="5227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EBC6EC84-6159-8B48-835F-33117D5125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018" y="1628800"/>
            <a:ext cx="2577705" cy="396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9079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3" grpId="0" animBg="1"/>
      <p:bldP spid="102" grpId="0" animBg="1"/>
      <p:bldP spid="10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99F47D1E-E6A2-4649-8C42-2A2A2A0674AA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3878039B-E496-454C-BD21-882C224DFC95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254E941B-3A08-45EC-B988-2C1E4ED6C36E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F2E8FA22-DA47-4BD5-9882-5110899F04E7}"/>
              </a:ext>
            </a:extLst>
          </p:cNvPr>
          <p:cNvSpPr txBox="1"/>
          <p:nvPr/>
        </p:nvSpPr>
        <p:spPr>
          <a:xfrm>
            <a:off x="1416575" y="995891"/>
            <a:ext cx="1800493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硬件总体设计</a:t>
            </a:r>
          </a:p>
        </p:txBody>
      </p: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2FD1FC43-050D-43A9-9995-0B7A4750606A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A0D5041C-8C08-6042-86D7-C29277337D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253078"/>
            <a:ext cx="5822473" cy="44875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BFD5711-1DBF-954D-B2B0-341B66273411}"/>
              </a:ext>
            </a:extLst>
          </p:cNvPr>
          <p:cNvSpPr txBox="1"/>
          <p:nvPr/>
        </p:nvSpPr>
        <p:spPr>
          <a:xfrm>
            <a:off x="323528" y="1484784"/>
            <a:ext cx="87497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使用到的硬件：</a:t>
            </a:r>
            <a:r>
              <a:rPr kumimoji="1" lang="en-US" altLang="zh-CN" dirty="0"/>
              <a:t>UNL2003</a:t>
            </a:r>
            <a:r>
              <a:rPr kumimoji="1" lang="zh-CN" altLang="en-US" dirty="0"/>
              <a:t>以及</a:t>
            </a:r>
            <a:r>
              <a:rPr kumimoji="1" lang="en-US" altLang="zh-CN" dirty="0"/>
              <a:t>28BYJ-48</a:t>
            </a:r>
            <a:r>
              <a:rPr kumimoji="1" lang="zh-CN" altLang="en-US" dirty="0"/>
              <a:t>步进电机，</a:t>
            </a:r>
            <a:r>
              <a:rPr kumimoji="1" lang="en-US" altLang="zh-CN" dirty="0"/>
              <a:t>DS1302</a:t>
            </a:r>
            <a:r>
              <a:rPr kumimoji="1" lang="zh-CN" altLang="en-US" dirty="0"/>
              <a:t>时钟模块，</a:t>
            </a:r>
            <a:r>
              <a:rPr kumimoji="1" lang="en-US" altLang="zh-CN" dirty="0"/>
              <a:t>HX711</a:t>
            </a:r>
            <a:r>
              <a:rPr kumimoji="1" lang="zh-CN" altLang="en-US" dirty="0"/>
              <a:t>称重模块，</a:t>
            </a:r>
            <a:endParaRPr kumimoji="1" lang="en-US" altLang="zh-CN" dirty="0"/>
          </a:p>
          <a:p>
            <a:r>
              <a:rPr kumimoji="1" lang="en-US" altLang="zh-CN" dirty="0"/>
              <a:t>ESP8266-01SWi-Fi</a:t>
            </a:r>
            <a:r>
              <a:rPr kumimoji="1" lang="zh-CN" altLang="en-US" dirty="0"/>
              <a:t>模块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3844836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3" grpId="0" animBg="1"/>
      <p:bldP spid="102" grpId="0" animBg="1"/>
      <p:bldP spid="10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B296111A-D182-4518-A7FD-41B3D73C97AF}"/>
              </a:ext>
            </a:extLst>
          </p:cNvPr>
          <p:cNvSpPr/>
          <p:nvPr/>
        </p:nvSpPr>
        <p:spPr>
          <a:xfrm>
            <a:off x="1" y="943403"/>
            <a:ext cx="1172967" cy="379911"/>
          </a:xfrm>
          <a:prstGeom prst="rect">
            <a:avLst/>
          </a:prstGeom>
          <a:solidFill>
            <a:srgbClr val="0186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EF6FCEA-D3CE-4E0E-9444-ADC7CA979FE2}"/>
              </a:ext>
            </a:extLst>
          </p:cNvPr>
          <p:cNvSpPr/>
          <p:nvPr/>
        </p:nvSpPr>
        <p:spPr>
          <a:xfrm flipH="1">
            <a:off x="1230008" y="943403"/>
            <a:ext cx="80979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23450BD-0C75-41C3-963C-7A6B7F78A393}"/>
              </a:ext>
            </a:extLst>
          </p:cNvPr>
          <p:cNvSpPr/>
          <p:nvPr/>
        </p:nvSpPr>
        <p:spPr>
          <a:xfrm flipH="1">
            <a:off x="1345550" y="943403"/>
            <a:ext cx="26993" cy="3779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字魂36号-孙新恒宋楷体" panose="02000000000000000000" pitchFamily="2" charset="-122"/>
              <a:ea typeface="字魂36号-孙新恒宋楷体" panose="02000000000000000000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5F9527A2-7F37-4DF8-8D60-AB0EAE08C034}"/>
              </a:ext>
            </a:extLst>
          </p:cNvPr>
          <p:cNvSpPr txBox="1"/>
          <p:nvPr/>
        </p:nvSpPr>
        <p:spPr>
          <a:xfrm>
            <a:off x="1416575" y="995891"/>
            <a:ext cx="1800493" cy="415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99" b="1" dirty="0">
                <a:solidFill>
                  <a:schemeClr val="accent4">
                    <a:lumMod val="25000"/>
                  </a:schemeClr>
                </a:solidFill>
                <a:latin typeface="字魂36号-孙新恒宋楷体" panose="02000000000000000000" pitchFamily="2" charset="-122"/>
                <a:ea typeface="字魂36号-孙新恒宋楷体" panose="02000000000000000000" pitchFamily="2" charset="-122"/>
              </a:rPr>
              <a:t>软件总体设计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5AF4477-89DD-487A-9115-7E9C242CD6D3}"/>
              </a:ext>
            </a:extLst>
          </p:cNvPr>
          <p:cNvCxnSpPr>
            <a:cxnSpLocks/>
          </p:cNvCxnSpPr>
          <p:nvPr/>
        </p:nvCxnSpPr>
        <p:spPr>
          <a:xfrm>
            <a:off x="1402518" y="1361975"/>
            <a:ext cx="2844864" cy="0"/>
          </a:xfrm>
          <a:prstGeom prst="line">
            <a:avLst/>
          </a:prstGeom>
          <a:ln>
            <a:solidFill>
              <a:srgbClr val="0186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66C5AE09-AFAA-6D4F-B7A2-069B873BF798}"/>
              </a:ext>
            </a:extLst>
          </p:cNvPr>
          <p:cNvSpPr txBox="1"/>
          <p:nvPr/>
        </p:nvSpPr>
        <p:spPr>
          <a:xfrm>
            <a:off x="961493" y="213285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主要涉及的参数</a:t>
            </a:r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A11DFD0E-7F8D-CF4F-A25B-8E090DE63E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916832"/>
            <a:ext cx="5334000" cy="1320800"/>
          </a:xfrm>
          <a:prstGeom prst="rect">
            <a:avLst/>
          </a:prstGeom>
        </p:spPr>
      </p:pic>
    </p:spTree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RESOURCELIBID_SLIDE" val="306411"/>
  <p:tag name="RESOURCELIB_SLIDETYPE" val="12"/>
  <p:tag name="POCKET_APPLY_TIME" val="2019年4月3日"/>
  <p:tag name="POCKET_APPLY_TYPE" val="Slid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RESOURCELIBID_SLIDE" val="306411"/>
  <p:tag name="RESOURCELIB_SLIDETYPE" val="12"/>
  <p:tag name="POCKET_APPLY_TIME" val="2019年4月3日"/>
  <p:tag name="POCKET_APPLY_TYPE" val="Slid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RESOURCELIBID_SLIDE" val="306411"/>
  <p:tag name="RESOURCELIB_SLIDETYPE" val="12"/>
  <p:tag name="POCKET_APPLY_TIME" val="2019年4月3日"/>
  <p:tag name="POCKET_APPLY_TYPE" val="Slide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4027</TotalTime>
  <Words>466</Words>
  <Application>Microsoft Macintosh PowerPoint</Application>
  <PresentationFormat>全屏显示(4:3)</PresentationFormat>
  <Paragraphs>83</Paragraphs>
  <Slides>20</Slides>
  <Notes>15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DengXian</vt:lpstr>
      <vt:lpstr>字魂36号-孙新恒宋楷体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www.cctv.com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炫彩总结</dc:title>
  <dc:creator>KJ设计</dc:creator>
  <cp:lastModifiedBy>冯 子健</cp:lastModifiedBy>
  <cp:revision>183</cp:revision>
  <cp:lastPrinted>2021-06-16T03:19:08Z</cp:lastPrinted>
  <dcterms:created xsi:type="dcterms:W3CDTF">2015-09-13T11:28:00Z</dcterms:created>
  <dcterms:modified xsi:type="dcterms:W3CDTF">2021-06-16T08:35:19Z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</Properties>
</file>

<file path=docProps/thumbnail.jpeg>
</file>